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5" r:id="rId3"/>
    <p:sldId id="316" r:id="rId4"/>
    <p:sldId id="318" r:id="rId5"/>
    <p:sldId id="317" r:id="rId6"/>
    <p:sldId id="332" r:id="rId7"/>
    <p:sldId id="258" r:id="rId8"/>
    <p:sldId id="312" r:id="rId9"/>
    <p:sldId id="313" r:id="rId10"/>
    <p:sldId id="300" r:id="rId11"/>
    <p:sldId id="311" r:id="rId12"/>
    <p:sldId id="352" r:id="rId13"/>
    <p:sldId id="334" r:id="rId14"/>
    <p:sldId id="353" r:id="rId15"/>
    <p:sldId id="354" r:id="rId16"/>
    <p:sldId id="358" r:id="rId17"/>
    <p:sldId id="342" r:id="rId18"/>
    <p:sldId id="359" r:id="rId19"/>
    <p:sldId id="360" r:id="rId20"/>
    <p:sldId id="361" r:id="rId21"/>
    <p:sldId id="366" r:id="rId22"/>
    <p:sldId id="367" r:id="rId23"/>
    <p:sldId id="368" r:id="rId24"/>
    <p:sldId id="369" r:id="rId25"/>
    <p:sldId id="370" r:id="rId26"/>
    <p:sldId id="35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4D15"/>
    <a:srgbClr val="F9DAC3"/>
    <a:srgbClr val="EC9452"/>
    <a:srgbClr val="660066"/>
    <a:srgbClr val="FFCCFF"/>
    <a:srgbClr val="800000"/>
    <a:srgbClr val="FF6600"/>
    <a:srgbClr val="FFFFFF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699" autoAdjust="0"/>
  </p:normalViewPr>
  <p:slideViewPr>
    <p:cSldViewPr snapToGrid="0">
      <p:cViewPr>
        <p:scale>
          <a:sx n="78" d="100"/>
          <a:sy n="78" d="100"/>
        </p:scale>
        <p:origin x="390" y="6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53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3609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04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3323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20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2373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657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3215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7289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8253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00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A5BBB8B-B774-4C64-A339-44FE5F891DA8}" type="datetimeFigureOut">
              <a:rPr lang="pt-PT" smtClean="0"/>
              <a:pPr/>
              <a:t>10-11-2017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9616972-A161-4AFD-8A3B-441B26104657}" type="slidenum">
              <a:rPr lang="pt-PT" smtClean="0"/>
              <a:pPr/>
              <a:t>‹#›</a:t>
            </a:fld>
            <a:endParaRPr lang="pt-PT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41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5626" y="2887927"/>
            <a:ext cx="6901249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r>
              <a:rPr lang="pt-PT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 Evangelho da Família</a:t>
            </a:r>
            <a:endParaRPr lang="pt-PT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5041" y="257180"/>
            <a:ext cx="2062159" cy="11103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51129" y="4655999"/>
            <a:ext cx="6600395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r>
              <a:rPr lang="pt-PT" sz="4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Redescobrir, viver, anunciar</a:t>
            </a:r>
            <a:endParaRPr lang="pt-PT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26" name="Picture 2" descr="http://www.leigos.pt/images/JornadasNacionaisPastoral2017_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31" y="500514"/>
            <a:ext cx="2685256" cy="569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1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3646" y="489373"/>
            <a:ext cx="5664732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Evangelho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221204"/>
            <a:ext cx="10698838" cy="3197464"/>
          </a:xfrm>
        </p:spPr>
        <p:txBody>
          <a:bodyPr>
            <a:normAutofit/>
          </a:bodyPr>
          <a:lstStyle/>
          <a:p>
            <a:pPr marL="84138" lvl="2" indent="0" algn="just">
              <a:lnSpc>
                <a:spcPts val="4000"/>
              </a:lnSpc>
              <a:spcBef>
                <a:spcPts val="0"/>
              </a:spcBef>
              <a:spcAft>
                <a:spcPts val="1800"/>
              </a:spcAft>
              <a:buClr>
                <a:srgbClr val="C94D15"/>
              </a:buClr>
              <a:buNone/>
            </a:pPr>
            <a:r>
              <a:rPr lang="pt-PT" sz="2000" smtClean="0"/>
              <a:t>“O bem da família é decisivo para o futuro do mundo e da Igreja. Inúmeras são as análises feitas sobre o matrimónio e a família, sobre as suas dificuldades e desafios actuais. É salutar prestar atenção à realidade concreta, porque «os pedidos e os apelos do Espírito ressoam também nos acontecimentos da história» através dos quais «a Igreja pode ser guiada para uma compreensão mais profunda do inexaurível mistério do matrimónio e da família». […].” </a:t>
            </a:r>
            <a:r>
              <a:rPr lang="pt-PT" smtClean="0"/>
              <a:t>(</a:t>
            </a:r>
            <a:r>
              <a:rPr lang="pt-PT" i="1" smtClean="0"/>
              <a:t>AL</a:t>
            </a:r>
            <a:r>
              <a:rPr lang="pt-PT" smtClean="0"/>
              <a:t> 31)</a:t>
            </a: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10</a:t>
            </a:fld>
            <a:endParaRPr lang="pt-P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9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6" y="489373"/>
            <a:ext cx="366293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Evangelho …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6" y="2255441"/>
            <a:ext cx="10698838" cy="3447775"/>
          </a:xfrm>
        </p:spPr>
        <p:txBody>
          <a:bodyPr>
            <a:normAutofit/>
          </a:bodyPr>
          <a:lstStyle/>
          <a:p>
            <a:pPr marL="892175" lvl="2" indent="-266700" algn="just">
              <a:lnSpc>
                <a:spcPts val="3000"/>
              </a:lnSpc>
              <a:spcBef>
                <a:spcPts val="0"/>
              </a:spcBef>
              <a:spcAft>
                <a:spcPts val="24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pt-PT" sz="2000" dirty="0" smtClean="0"/>
              <a:t>Boa notícia.</a:t>
            </a:r>
          </a:p>
          <a:p>
            <a:pPr marL="892175" lvl="2" indent="-266700" algn="just">
              <a:lnSpc>
                <a:spcPts val="3000"/>
              </a:lnSpc>
              <a:spcBef>
                <a:spcPts val="0"/>
              </a:spcBef>
              <a:spcAft>
                <a:spcPts val="24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pt-PT" sz="2000" dirty="0" smtClean="0"/>
              <a:t>Festa da oralidade.</a:t>
            </a:r>
          </a:p>
          <a:p>
            <a:pPr marL="892175" lvl="2" indent="-266700" algn="just">
              <a:lnSpc>
                <a:spcPts val="3000"/>
              </a:lnSpc>
              <a:spcBef>
                <a:spcPts val="0"/>
              </a:spcBef>
              <a:spcAft>
                <a:spcPts val="24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pt-PT" sz="2000" dirty="0" smtClean="0"/>
              <a:t>Boa notícia dada de uma forma agradável e com surpresa.</a:t>
            </a:r>
          </a:p>
          <a:p>
            <a:pPr marL="892175" lvl="2" indent="-266700" algn="just">
              <a:lnSpc>
                <a:spcPts val="3000"/>
              </a:lnSpc>
              <a:spcBef>
                <a:spcPts val="0"/>
              </a:spcBef>
              <a:spcAft>
                <a:spcPts val="24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pt-PT" sz="2000" dirty="0" smtClean="0"/>
              <a:t>Mensagem que se comunica oralmente e que é entusiasmante no seu significado (antropológico, social, religioso).</a:t>
            </a:r>
          </a:p>
          <a:p>
            <a:pPr marL="625475" lvl="2" indent="0" algn="just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11</a:t>
            </a:fld>
            <a:endParaRPr lang="pt-PT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3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6" y="489373"/>
            <a:ext cx="327987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6" y="2359136"/>
            <a:ext cx="10698838" cy="3447775"/>
          </a:xfrm>
        </p:spPr>
        <p:txBody>
          <a:bodyPr>
            <a:normAutofit/>
          </a:bodyPr>
          <a:lstStyle/>
          <a:p>
            <a:pPr marL="892175" lvl="2" indent="-266700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pt-PT" sz="2000" dirty="0" smtClean="0"/>
              <a:t>Das famílias…</a:t>
            </a:r>
          </a:p>
          <a:p>
            <a:pPr marL="1151255" lvl="3" indent="-342900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pt-PT" sz="2000" dirty="0" smtClean="0"/>
              <a:t>“A realidade da família, melhor dito das ‘famílias’ – aqui o plural é mesmo necessário, porque sempre houve, e, hoje em dia, isso é ainda mais perceptível! – várias formas de realização da família, que nos aparece sempre em configurações com a sua marca cultural e sujeita às transformações que se vão verificando no evoluir da sociedade.” </a:t>
            </a:r>
            <a:r>
              <a:rPr lang="pt-PT" dirty="0" smtClean="0"/>
              <a:t>(Borges de Pinho, </a:t>
            </a:r>
            <a:r>
              <a:rPr lang="pt-PT" i="1" dirty="0" smtClean="0"/>
              <a:t>A família no contexto actual: interpelações à visão cristã da vida</a:t>
            </a:r>
            <a:r>
              <a:rPr lang="pt-PT" dirty="0" smtClean="0"/>
              <a:t>, in </a:t>
            </a:r>
            <a:r>
              <a:rPr lang="pt-PT" i="1" dirty="0" smtClean="0"/>
              <a:t>Pastoral Catequética</a:t>
            </a:r>
            <a:r>
              <a:rPr lang="pt-PT" dirty="0" smtClean="0"/>
              <a:t> 37-38 (2017) 87.</a:t>
            </a:r>
          </a:p>
          <a:p>
            <a:pPr marL="625475" lvl="2" indent="0" algn="just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pt-PT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12</a:t>
            </a:fld>
            <a:endParaRPr lang="pt-PT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3644" y="489373"/>
            <a:ext cx="8469717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Redescobrir o Evangelho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33835"/>
            <a:ext cx="10698837" cy="3870254"/>
          </a:xfrm>
        </p:spPr>
        <p:txBody>
          <a:bodyPr>
            <a:normAutofit/>
          </a:bodyPr>
          <a:lstStyle/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/>
              <a:t> </a:t>
            </a:r>
            <a:r>
              <a:rPr lang="pt-PT" sz="2000" dirty="0" smtClean="0"/>
              <a:t>Olhando a realidade das famílias.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i="1" dirty="0" smtClean="0"/>
              <a:t>Sem juízos sumários demasiados generalizados e simplistas.</a:t>
            </a:r>
            <a:endParaRPr lang="pt-PT" sz="2000" i="1" dirty="0"/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/>
              <a:t> </a:t>
            </a:r>
            <a:r>
              <a:rPr lang="pt-PT" sz="2000" dirty="0" smtClean="0"/>
              <a:t>Sem saudosismos do passado, com frequência falsamente idealizado.</a:t>
            </a:r>
            <a:endParaRPr lang="pt-PT" sz="2000" i="1" dirty="0"/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Sem atitudes pessimistas, como se fossemos profetas da desgraça.</a:t>
            </a:r>
            <a:endParaRPr lang="pt-PT" sz="2000" dirty="0"/>
          </a:p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 smtClean="0"/>
              <a:t>Com um olhar humanamente amadurecido.</a:t>
            </a:r>
          </a:p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 smtClean="0"/>
              <a:t>Marcado </a:t>
            </a:r>
            <a:r>
              <a:rPr lang="pt-PT" sz="2000" dirty="0" err="1" smtClean="0"/>
              <a:t>pela</a:t>
            </a:r>
            <a:r>
              <a:rPr lang="pt-PT" sz="2000" dirty="0" smtClean="0"/>
              <a:t> esperança cristã.</a:t>
            </a:r>
          </a:p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 smtClean="0"/>
              <a:t>Ousando olhar como Deus a olha.</a:t>
            </a:r>
            <a:endParaRPr lang="pt-PT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13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6" y="1951348"/>
            <a:ext cx="10698837" cy="4047009"/>
          </a:xfrm>
        </p:spPr>
        <p:txBody>
          <a:bodyPr>
            <a:normAutofit/>
          </a:bodyPr>
          <a:lstStyle/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/>
              <a:t> </a:t>
            </a:r>
            <a:r>
              <a:rPr lang="pt-PT" sz="2000" dirty="0" smtClean="0"/>
              <a:t>Olhando as famílias como realidade boa da criação.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As famílias como realidade humana valem por si, não precisando ter a ‘ética cristã’ para terem consistência, valor e qualidade humanos para que lhe devamos prestar toda a atenção e cuidado.</a:t>
            </a:r>
            <a:endParaRPr lang="pt-PT" sz="2000" dirty="0"/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A sexualidade faz também parte dessa realidade boa da criação.</a:t>
            </a:r>
          </a:p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/>
              <a:t>R</a:t>
            </a:r>
            <a:r>
              <a:rPr lang="pt-PT" sz="2000" dirty="0" smtClean="0"/>
              <a:t>econhecendo as dificuldades, mas também as oportunidades.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Nos relacionamentos marido/mulher, pais/filhos.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Na maneira como as novas gerações olham para ela.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Na  consciência clara de como a erosão da família destrói aspectos fundamentais da vida humana</a:t>
            </a:r>
          </a:p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pt-PT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14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4" y="489373"/>
            <a:ext cx="8469717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Redescobrir o Evangelho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42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694983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Viver o Evangelho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33835"/>
            <a:ext cx="10698837" cy="3810784"/>
          </a:xfrm>
        </p:spPr>
        <p:txBody>
          <a:bodyPr>
            <a:normAutofit/>
          </a:bodyPr>
          <a:lstStyle/>
          <a:p>
            <a:pPr marL="436562" lvl="1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000" dirty="0"/>
              <a:t> C</a:t>
            </a:r>
            <a:r>
              <a:rPr lang="pt-PT" sz="2000" dirty="0" smtClean="0"/>
              <a:t>omo caminho privilegiado de crescimento e realização pessoal na vivência do amor.</a:t>
            </a:r>
          </a:p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Nela se fazem, aprendem e concretizam experiências fundamentais do ser e da existência humana e crente: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filiação (ser filho).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fraternidade (ser irmão).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paternidade/maternidade (ser pai/ser mãe).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alteridade (ser outro).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15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6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33835"/>
            <a:ext cx="10698837" cy="3810784"/>
          </a:xfrm>
        </p:spPr>
        <p:txBody>
          <a:bodyPr>
            <a:normAutofit/>
          </a:bodyPr>
          <a:lstStyle/>
          <a:p>
            <a:pPr marL="619442" lvl="2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Nela se fazem, aprendem e falam as linguagens com que se diz a totalidade do humano: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O «eu», o «tu» o «nós».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O quotidiano.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ética assimétrica.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O bem comum.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O cuidado do outro.</a:t>
            </a:r>
          </a:p>
          <a:p>
            <a:pPr marL="802322" lvl="3" indent="-34290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pt-PT" sz="2000" dirty="0" smtClean="0"/>
              <a:t>A transcendência.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16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694983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Viver o Evangelho da Família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9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799"/>
            <a:ext cx="78271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</a:t>
            </a:r>
            <a:r>
              <a:rPr lang="pt-PT" sz="4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t-PT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923280"/>
            <a:ext cx="10698838" cy="4122957"/>
          </a:xfrm>
        </p:spPr>
        <p:txBody>
          <a:bodyPr>
            <a:normAutofit/>
          </a:bodyPr>
          <a:lstStyle/>
          <a:p>
            <a:pPr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  Temos de aprender a ser uma Igreja «poliédrica» e que sabe integrar: 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Levando a sério a variedade dos itinerários humanos na relação com Deus.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Fugindo à dicotomia simplista «regular» e «irregular».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</a:t>
            </a:r>
            <a:r>
              <a:rPr lang="pt-PT" sz="2000" dirty="0"/>
              <a:t>N</a:t>
            </a:r>
            <a:r>
              <a:rPr lang="pt-PT" sz="2000" dirty="0" smtClean="0"/>
              <a:t>ão ignorando as normas, mas não fazendo delas o critério último e absoluto.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</a:t>
            </a:r>
            <a:r>
              <a:rPr lang="pt-PT" sz="2000" dirty="0"/>
              <a:t>T</a:t>
            </a:r>
            <a:r>
              <a:rPr lang="pt-PT" sz="2000" dirty="0" smtClean="0"/>
              <a:t>endo em conta a hierarquia das verdades do Evangelho;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Sabendo que a lógica do Evangelho é a lógica da misericórdia.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</a:t>
            </a:r>
            <a:r>
              <a:rPr lang="pt-PT" sz="2000" dirty="0" err="1" smtClean="0"/>
              <a:t>Adotando</a:t>
            </a:r>
            <a:r>
              <a:rPr lang="pt-PT" sz="2000" dirty="0" smtClean="0"/>
              <a:t> um olhar diferenciado na proximidade.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Assumindo a ‘arte exigente’ do discernimento (não substituído por nenhuma legislação).</a:t>
            </a:r>
            <a:endParaRPr lang="pt-PT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17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4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7404871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 </a:t>
            </a:r>
            <a:endParaRPr lang="pt-PT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923280"/>
            <a:ext cx="10698838" cy="4122957"/>
          </a:xfrm>
        </p:spPr>
        <p:txBody>
          <a:bodyPr>
            <a:normAutofit/>
          </a:bodyPr>
          <a:lstStyle/>
          <a:p>
            <a:pPr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  </a:t>
            </a:r>
            <a:r>
              <a:rPr lang="pt-PT" dirty="0"/>
              <a:t>O</a:t>
            </a:r>
            <a:r>
              <a:rPr lang="pt-PT" dirty="0" smtClean="0"/>
              <a:t> anúncio cristão do Evangelho da Família é chamado a assumir as suas responsabilidades como contributo, à luz da fé, para a verdade e qualidade do viver humano pessoal, social e crente. </a:t>
            </a:r>
            <a:r>
              <a:rPr lang="pt-PT" sz="1400" dirty="0" smtClean="0"/>
              <a:t>(cf. </a:t>
            </a:r>
            <a:r>
              <a:rPr lang="pt-PT" sz="1400" i="1" dirty="0" smtClean="0"/>
              <a:t>Ibidem</a:t>
            </a:r>
            <a:r>
              <a:rPr lang="pt-PT" sz="1400" dirty="0" smtClean="0"/>
              <a:t>,  91-100.)</a:t>
            </a:r>
            <a:endParaRPr lang="pt-PT" sz="1400" dirty="0" smtClean="0"/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</a:t>
            </a:r>
            <a:r>
              <a:rPr lang="pt-P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ublinhando a </a:t>
            </a:r>
            <a:r>
              <a:rPr lang="pt-PT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nuclearidade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amor na existência humana </a:t>
            </a:r>
            <a:r>
              <a:rPr lang="pt-PT" sz="2000" dirty="0" smtClean="0"/>
              <a:t>– o que acontece no matrimónio e na família é  a forma mais densa e qualificada da vocação humana para o amor.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Apontando como a </a:t>
            </a:r>
            <a:r>
              <a:rPr lang="pt-PT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sacramentalidade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matrimónio se enraíza na vivência do amor humano</a:t>
            </a:r>
            <a:r>
              <a:rPr lang="pt-PT" sz="2000" dirty="0" smtClean="0"/>
              <a:t> como expressão de comunhão e realização pessoais e como sinal privilegiado do amor de Deus </a:t>
            </a:r>
            <a:r>
              <a:rPr lang="pt-PT" sz="2000" dirty="0" err="1" smtClean="0"/>
              <a:t>pela</a:t>
            </a:r>
            <a:r>
              <a:rPr lang="pt-PT" sz="2000" dirty="0" smtClean="0"/>
              <a:t> humanidade, não obstante as fragilidades, debilidades e contradições humanas.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18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13645" y="498799"/>
            <a:ext cx="7827166" cy="8047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4400" b="1" i="1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</a:t>
            </a:r>
            <a:r>
              <a:rPr lang="pt-PT" sz="4400" i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t-PT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7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7404871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 </a:t>
            </a:r>
            <a:endParaRPr lang="pt-PT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923280"/>
            <a:ext cx="10698838" cy="4122957"/>
          </a:xfrm>
        </p:spPr>
        <p:txBody>
          <a:bodyPr>
            <a:normAutofit/>
          </a:bodyPr>
          <a:lstStyle/>
          <a:p>
            <a:pPr marL="631825" lvl="2" indent="-285750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Destacando como a realidade quotidiana do matrimónio e da família é assumida no dom da salvação </a:t>
            </a:r>
            <a:r>
              <a:rPr lang="pt-PT" sz="2000" dirty="0" smtClean="0"/>
              <a:t>– o matrimónio é sacramento da vida quotidiana. É toda a história da vida das pessoas que fica envolvida nesta dinâmica. Também por isso o </a:t>
            </a:r>
            <a:r>
              <a:rPr lang="pt-PT" sz="2000" smtClean="0"/>
              <a:t>matrimónio </a:t>
            </a:r>
            <a:r>
              <a:rPr lang="pt-PT" sz="2000" smtClean="0"/>
              <a:t>cristão </a:t>
            </a:r>
            <a:r>
              <a:rPr lang="pt-PT" sz="2000" dirty="0" smtClean="0"/>
              <a:t>só faz sentido dentro de um contexto de fé e a partir da fé.</a:t>
            </a:r>
          </a:p>
          <a:p>
            <a:pPr marL="631825" lvl="2" indent="-285750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Encontrando formas de linguagem, atitudes de vida, e gestos de compreensão que ajudem a entender que não estamos no âmbito de uma lei a cumprir, mas de um dom a acolher, uma possibilidade de sentido, uma promessa de esperança </a:t>
            </a:r>
            <a:r>
              <a:rPr lang="pt-PT" sz="2000" dirty="0" smtClean="0"/>
              <a:t>– os aspectos jurídicos- institucionais, por mais indispensáveis que sejam, têm por base e só fazem sentido se suportados </a:t>
            </a:r>
            <a:r>
              <a:rPr lang="pt-PT" sz="2000" dirty="0" err="1" smtClean="0"/>
              <a:t>pelo</a:t>
            </a:r>
            <a:r>
              <a:rPr lang="pt-PT" sz="2000" dirty="0" smtClean="0"/>
              <a:t> amor vivido em entrega e doação gratuita.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19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13645" y="498799"/>
            <a:ext cx="7827166" cy="8047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4400" b="1" i="1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</a:t>
            </a:r>
            <a:r>
              <a:rPr lang="pt-PT" sz="4400" i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t-PT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5417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introdução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968368"/>
            <a:ext cx="10698837" cy="4116343"/>
          </a:xfrm>
        </p:spPr>
        <p:txBody>
          <a:bodyPr>
            <a:normAutofit/>
          </a:bodyPr>
          <a:lstStyle/>
          <a:p>
            <a: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</a:pPr>
            <a:r>
              <a:rPr lang="pt-PT" dirty="0"/>
              <a:t>Com frequência ouvimos falar da </a:t>
            </a:r>
            <a:r>
              <a:rPr lang="pt-PT" dirty="0" smtClean="0"/>
              <a:t>crise.</a:t>
            </a:r>
          </a:p>
          <a:p>
            <a:pPr marL="357188" lvl="1" indent="0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pt-PT" sz="2000" dirty="0" smtClean="0"/>
              <a:t>O </a:t>
            </a:r>
            <a:r>
              <a:rPr lang="pt-PT" sz="2000" dirty="0"/>
              <a:t>termo «crise» vem do grego «</a:t>
            </a:r>
            <a:r>
              <a:rPr lang="pt-PT" sz="2000" i="1" dirty="0" err="1"/>
              <a:t>Krisis</a:t>
            </a:r>
            <a:r>
              <a:rPr lang="pt-PT" sz="2000" dirty="0"/>
              <a:t>» e quer significar «decisão, linha divisória, eleição, questionamento». Designa uma fase que implica sempre uma certa tensão e uma crítica na evolução das ideias, acontecimentos ou </a:t>
            </a:r>
            <a:r>
              <a:rPr lang="pt-PT" sz="2000" dirty="0" smtClean="0"/>
              <a:t>situações.</a:t>
            </a:r>
            <a:endParaRPr lang="pt-PT" sz="2000" dirty="0"/>
          </a:p>
          <a:p>
            <a: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</a:pPr>
            <a:r>
              <a:rPr lang="pt-PT" dirty="0"/>
              <a:t>Ela manifesta-se nos mais diversos níveis.</a:t>
            </a:r>
          </a:p>
          <a:p>
            <a: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</a:pPr>
            <a:r>
              <a:rPr lang="pt-PT" dirty="0" smtClean="0"/>
              <a:t>O </a:t>
            </a:r>
            <a:r>
              <a:rPr lang="pt-PT" dirty="0"/>
              <a:t>último estádio de uma crise, dizem alguns, costuma manifestar-se por uma situação de «saturação  indiferente».</a:t>
            </a:r>
          </a:p>
          <a:p>
            <a: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</a:pPr>
            <a:r>
              <a:rPr lang="pt-PT" dirty="0"/>
              <a:t>Estamos numa fase de transição epocal, de mudança de paradigma,  de metamorfose, 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</a:t>
            </a:fld>
            <a:endParaRPr lang="pt-PT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49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78271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923280"/>
            <a:ext cx="10698838" cy="4122957"/>
          </a:xfrm>
        </p:spPr>
        <p:txBody>
          <a:bodyPr>
            <a:normAutofit/>
          </a:bodyPr>
          <a:lstStyle/>
          <a:p>
            <a:pPr marL="631825" lvl="2" indent="-285750" algn="just">
              <a:lnSpc>
                <a:spcPts val="3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Testemunhando que um casamento com possibilidade de ser feliz é aquele que se realiza com a intenção de ser para toda a vida, baseado num projecto estável de partilha da totalidade da existência </a:t>
            </a:r>
            <a:r>
              <a:rPr lang="pt-PT" sz="2000" dirty="0" smtClean="0"/>
              <a:t>– </a:t>
            </a:r>
            <a:r>
              <a:rPr lang="pt-PT" sz="2000" dirty="0" smtClean="0"/>
              <a:t>a</a:t>
            </a:r>
            <a:r>
              <a:rPr lang="pt-PT" sz="2000" dirty="0" smtClean="0"/>
              <a:t> </a:t>
            </a:r>
            <a:r>
              <a:rPr lang="pt-PT" sz="2000" dirty="0"/>
              <a:t>visão cristã do matrimónio não ignora (não pode ignorar) a sua real historicidade. O amor como relação entre duas pessoas numa história partilhada de vida pode, infelizmente morrer. </a:t>
            </a:r>
            <a:r>
              <a:rPr lang="pt-PT" sz="2000" dirty="0" smtClean="0"/>
              <a:t> A </a:t>
            </a:r>
            <a:r>
              <a:rPr lang="pt-PT" sz="2000" dirty="0" smtClean="0"/>
              <a:t>proposta </a:t>
            </a:r>
            <a:r>
              <a:rPr lang="pt-PT" sz="2000" dirty="0" smtClean="0"/>
              <a:t>cristã </a:t>
            </a:r>
            <a:r>
              <a:rPr lang="pt-PT" sz="2000" dirty="0" smtClean="0"/>
              <a:t>fala (não pode deixar de falar) </a:t>
            </a:r>
            <a:r>
              <a:rPr lang="pt-PT" sz="2000" dirty="0" smtClean="0"/>
              <a:t>da fidelidade e da indissolubilidade como dom a acolher e tarefa a realizar com persistência e perseverança, com confiança </a:t>
            </a:r>
            <a:r>
              <a:rPr lang="pt-PT" sz="2000" dirty="0" smtClean="0"/>
              <a:t>na </a:t>
            </a:r>
            <a:r>
              <a:rPr lang="pt-PT" sz="2000" dirty="0" smtClean="0"/>
              <a:t>presença quotidiana de Deus. O sentido fundamental da afirmação da indissolubilidade passará mais </a:t>
            </a:r>
            <a:r>
              <a:rPr lang="pt-PT" sz="2000" dirty="0" err="1" smtClean="0"/>
              <a:t>pela</a:t>
            </a:r>
            <a:r>
              <a:rPr lang="pt-PT" sz="2000" dirty="0" smtClean="0"/>
              <a:t> compreensão de que não é uma realidade disponível ao sabor do arbítrio humano, do que </a:t>
            </a:r>
            <a:r>
              <a:rPr lang="pt-PT" sz="2000" dirty="0" err="1" smtClean="0"/>
              <a:t>pela</a:t>
            </a:r>
            <a:r>
              <a:rPr lang="pt-PT" sz="2000" dirty="0" smtClean="0"/>
              <a:t> sua tradução imediata em categorias metafísicas e jurídicas.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20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84903"/>
            <a:ext cx="10698838" cy="4110624"/>
          </a:xfrm>
        </p:spPr>
        <p:txBody>
          <a:bodyPr>
            <a:normAutofit/>
          </a:bodyPr>
          <a:lstStyle/>
          <a:p>
            <a:pPr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  No contexto </a:t>
            </a:r>
            <a:r>
              <a:rPr lang="pt-PT" dirty="0" smtClean="0"/>
              <a:t>desta </a:t>
            </a:r>
            <a:r>
              <a:rPr lang="pt-PT" dirty="0" smtClean="0"/>
              <a:t>reflexão emerge a pergunta </a:t>
            </a:r>
            <a:r>
              <a:rPr lang="pt-PT" dirty="0" err="1" smtClean="0"/>
              <a:t>pelo</a:t>
            </a:r>
            <a:r>
              <a:rPr lang="pt-PT" dirty="0" smtClean="0"/>
              <a:t> </a:t>
            </a:r>
            <a:r>
              <a:rPr lang="pt-PT" dirty="0"/>
              <a:t>que os cristãos e as comunidades cristãs podem e devem fazer neste campo muito amplo da pastoral da família</a:t>
            </a:r>
            <a:r>
              <a:rPr lang="pt-PT" dirty="0" smtClean="0"/>
              <a:t>. </a:t>
            </a:r>
            <a:r>
              <a:rPr lang="pt-PT" sz="1400" dirty="0" smtClean="0"/>
              <a:t>(cf. </a:t>
            </a:r>
            <a:r>
              <a:rPr lang="pt-PT" sz="1400" i="1" dirty="0" smtClean="0"/>
              <a:t>Ibidem</a:t>
            </a:r>
            <a:r>
              <a:rPr lang="pt-PT" sz="1400" dirty="0" smtClean="0"/>
              <a:t>, 101-107</a:t>
            </a:r>
            <a:r>
              <a:rPr lang="pt-PT" sz="1400" dirty="0" smtClean="0"/>
              <a:t>) </a:t>
            </a:r>
            <a:endParaRPr lang="pt-PT" sz="1400" dirty="0" smtClean="0"/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Assumir o </a:t>
            </a:r>
            <a:r>
              <a:rPr lang="pt-PT" sz="2000" dirty="0"/>
              <a:t>serviço à família (às </a:t>
            </a:r>
            <a:r>
              <a:rPr lang="pt-PT" sz="2000" dirty="0" smtClean="0"/>
              <a:t>famílias) como </a:t>
            </a:r>
            <a:r>
              <a:rPr lang="pt-PT" sz="2000" dirty="0"/>
              <a:t>dimensão essencial de qualquer comunidade </a:t>
            </a:r>
            <a:r>
              <a:rPr lang="pt-PT" sz="2000" dirty="0" smtClean="0"/>
              <a:t>cristã.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Olhar para a família como sujeito da pastoral e não apenas como destinatária.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Repensar o modo </a:t>
            </a:r>
            <a:r>
              <a:rPr lang="pt-PT" sz="2000" dirty="0"/>
              <a:t>como a Igreja – em termos de conteúdo e de linguagem – propõe a visão cristã do matrimónio e da família</a:t>
            </a:r>
            <a:r>
              <a:rPr lang="pt-PT" sz="2000" dirty="0" smtClean="0"/>
              <a:t>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Promover uma pastoral </a:t>
            </a:r>
            <a:r>
              <a:rPr lang="pt-PT" sz="2000" dirty="0"/>
              <a:t>familiar </a:t>
            </a:r>
            <a:r>
              <a:rPr lang="pt-PT" sz="2000" dirty="0" smtClean="0"/>
              <a:t>atravessada </a:t>
            </a:r>
            <a:r>
              <a:rPr lang="pt-PT" sz="2000" dirty="0"/>
              <a:t>em todas as suas expressões por um </a:t>
            </a:r>
            <a:r>
              <a:rPr lang="pt-PT" sz="2000" dirty="0" smtClean="0"/>
              <a:t>olhar realista mas </a:t>
            </a:r>
            <a:r>
              <a:rPr lang="pt-PT" sz="2000" dirty="0"/>
              <a:t>positivo e de esperança sobre a vida conjugal e </a:t>
            </a:r>
            <a:r>
              <a:rPr lang="pt-PT" sz="2000" dirty="0" smtClean="0"/>
              <a:t>familiar.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21</a:t>
            </a:fld>
            <a:endParaRPr lang="pt-PT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78271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6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58617"/>
            <a:ext cx="10698838" cy="3796384"/>
          </a:xfrm>
        </p:spPr>
        <p:txBody>
          <a:bodyPr>
            <a:normAutofit/>
          </a:bodyPr>
          <a:lstStyle/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Acompanhar </a:t>
            </a:r>
            <a:r>
              <a:rPr lang="pt-PT" sz="2000" dirty="0"/>
              <a:t>nos diversos tempos, situações e circunstâncias do caminho conjugal e familiar. </a:t>
            </a:r>
            <a:endParaRPr lang="pt-PT" sz="2000" dirty="0" smtClean="0"/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Descobrir </a:t>
            </a:r>
            <a:r>
              <a:rPr lang="pt-PT" sz="2000" dirty="0"/>
              <a:t>e concretizar </a:t>
            </a:r>
            <a:r>
              <a:rPr lang="pt-PT" sz="2000" dirty="0" smtClean="0"/>
              <a:t>formas criativas e </a:t>
            </a:r>
            <a:r>
              <a:rPr lang="pt-PT" sz="2000" dirty="0"/>
              <a:t>modalidades várias de relacionamento possível das comunidades cristãs em relação às </a:t>
            </a:r>
            <a:r>
              <a:rPr lang="pt-PT" sz="2000" dirty="0" smtClean="0"/>
              <a:t>famílias, mesmo no que ao ‘exercício de governo’ diz respeito.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Comprometer-se no serviço às famílias e não somente às famílias cristãs, </a:t>
            </a:r>
            <a:r>
              <a:rPr lang="pt-PT" sz="2000" dirty="0"/>
              <a:t>não se </a:t>
            </a:r>
            <a:r>
              <a:rPr lang="pt-PT" sz="2000" dirty="0" smtClean="0"/>
              <a:t>deixando ‘afunilar’ </a:t>
            </a:r>
            <a:r>
              <a:rPr lang="pt-PT" sz="2000" dirty="0" err="1"/>
              <a:t>pelo</a:t>
            </a:r>
            <a:r>
              <a:rPr lang="pt-PT" sz="2000" dirty="0"/>
              <a:t> </a:t>
            </a:r>
            <a:r>
              <a:rPr lang="pt-PT" sz="2000" dirty="0" err="1" smtClean="0"/>
              <a:t>objetivo</a:t>
            </a:r>
            <a:r>
              <a:rPr lang="pt-PT" sz="2000" dirty="0" smtClean="0"/>
              <a:t> </a:t>
            </a:r>
            <a:r>
              <a:rPr lang="pt-PT" sz="2000" dirty="0"/>
              <a:t>imediato do casamento </a:t>
            </a:r>
            <a:r>
              <a:rPr lang="pt-PT" sz="2000" dirty="0" smtClean="0"/>
              <a:t>cristão.</a:t>
            </a:r>
          </a:p>
          <a:p>
            <a:pPr lvl="2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 smtClean="0"/>
              <a:t> Apresentar-se, com sinais </a:t>
            </a:r>
            <a:r>
              <a:rPr lang="pt-PT" sz="2000" dirty="0"/>
              <a:t>credíveis de amor, acolhimento e </a:t>
            </a:r>
            <a:r>
              <a:rPr lang="pt-PT" sz="2000" dirty="0" smtClean="0"/>
              <a:t>misericórdia, face às </a:t>
            </a:r>
            <a:r>
              <a:rPr lang="pt-PT" sz="2000" dirty="0"/>
              <a:t>situações difíceis ou sem saída perceptível a curto prazo, face às famílias feridas que buscam caminhos de </a:t>
            </a:r>
            <a:r>
              <a:rPr lang="pt-PT" sz="2000" dirty="0" smtClean="0"/>
              <a:t>reconstrução</a:t>
            </a:r>
            <a:r>
              <a:rPr lang="pt-PT" sz="2000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22</a:t>
            </a:fld>
            <a:endParaRPr lang="pt-PT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78271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Anunciar o Evangelho da Família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7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58617"/>
            <a:ext cx="10698838" cy="3931636"/>
          </a:xfrm>
        </p:spPr>
        <p:txBody>
          <a:bodyPr>
            <a:normAutofit fontScale="92500"/>
          </a:bodyPr>
          <a:lstStyle/>
          <a:p>
            <a:pPr lvl="1" algn="just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sz="2200" dirty="0" smtClean="0"/>
              <a:t> O caminho está sinalizado passando por vários momentos:</a:t>
            </a:r>
          </a:p>
          <a:p>
            <a:pPr lvl="3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200" dirty="0" smtClean="0"/>
              <a:t> Acolher todos na vida das comunidades, sem que ninguém se sinta excluído.</a:t>
            </a:r>
          </a:p>
          <a:p>
            <a:pPr lvl="3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200" dirty="0" smtClean="0"/>
              <a:t> Acompanhar cada um, sem que ninguém se sinta abandonado.</a:t>
            </a:r>
          </a:p>
          <a:p>
            <a:pPr lvl="3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200" dirty="0" smtClean="0"/>
              <a:t> Discernir cada situação.</a:t>
            </a:r>
          </a:p>
          <a:p>
            <a:pPr lvl="3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200" dirty="0" smtClean="0"/>
              <a:t> Integrar na vida da comunidade, segundo o carisma e as possibilidades próprias e originais de cada um.</a:t>
            </a:r>
          </a:p>
          <a:p>
            <a:pPr marL="201168" lvl="1" indent="0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t-PT" sz="1500" dirty="0" smtClean="0"/>
              <a:t>(Cf. Bruno Forte, </a:t>
            </a:r>
            <a:r>
              <a:rPr lang="pt-PT" sz="1500" i="1" dirty="0" smtClean="0"/>
              <a:t>Prólogo</a:t>
            </a:r>
            <a:r>
              <a:rPr lang="pt-PT" sz="1500" dirty="0" smtClean="0"/>
              <a:t>, in </a:t>
            </a:r>
            <a:r>
              <a:rPr lang="pt-PT" sz="1500" dirty="0" err="1" smtClean="0"/>
              <a:t>Jesús</a:t>
            </a:r>
            <a:r>
              <a:rPr lang="pt-PT" sz="1500" dirty="0" smtClean="0"/>
              <a:t> </a:t>
            </a:r>
            <a:r>
              <a:rPr lang="pt-PT" sz="1500" dirty="0" err="1"/>
              <a:t>M</a:t>
            </a:r>
            <a:r>
              <a:rPr lang="pt-PT" sz="1500" dirty="0" err="1" smtClean="0"/>
              <a:t>artínez</a:t>
            </a:r>
            <a:r>
              <a:rPr lang="pt-PT" sz="1500" dirty="0" smtClean="0"/>
              <a:t> Gordo, </a:t>
            </a:r>
            <a:r>
              <a:rPr lang="pt-PT" sz="1500" i="1" dirty="0" err="1" smtClean="0"/>
              <a:t>Estuve</a:t>
            </a:r>
            <a:r>
              <a:rPr lang="pt-PT" sz="1500" i="1" dirty="0" smtClean="0"/>
              <a:t> divorciado e me </a:t>
            </a:r>
            <a:r>
              <a:rPr lang="pt-PT" sz="1500" i="1" dirty="0" err="1" smtClean="0"/>
              <a:t>acogisteis</a:t>
            </a:r>
            <a:r>
              <a:rPr lang="pt-PT" sz="1500" i="1" dirty="0" smtClean="0"/>
              <a:t>. Para compreender </a:t>
            </a:r>
            <a:r>
              <a:rPr lang="pt-PT" sz="1500" i="1" dirty="0" err="1" smtClean="0"/>
              <a:t>Amoris</a:t>
            </a:r>
            <a:r>
              <a:rPr lang="pt-PT" sz="1500" i="1" dirty="0" smtClean="0"/>
              <a:t> </a:t>
            </a:r>
            <a:r>
              <a:rPr lang="pt-PT" sz="1500" i="1" dirty="0" err="1" smtClean="0"/>
              <a:t>Laetitia</a:t>
            </a:r>
            <a:r>
              <a:rPr lang="pt-PT" sz="1500" dirty="0" smtClean="0"/>
              <a:t>, PPC, Madrid 2016, 6-7.)</a:t>
            </a:r>
          </a:p>
          <a:p>
            <a:pPr lvl="1" algn="just"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pt-PT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23</a:t>
            </a:fld>
            <a:endParaRPr lang="pt-PT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69127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notas conclusivas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0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894788"/>
            <a:ext cx="10698838" cy="4317476"/>
          </a:xfrm>
        </p:spPr>
        <p:txBody>
          <a:bodyPr>
            <a:normAutofit/>
          </a:bodyPr>
          <a:lstStyle/>
          <a:p>
            <a:pPr marL="201168" lvl="1" indent="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t-PT" sz="2000" dirty="0" smtClean="0"/>
              <a:t>“[…] contemplar </a:t>
            </a:r>
            <a:r>
              <a:rPr lang="pt-PT" sz="2000" dirty="0"/>
              <a:t>a plenitude que ainda não alcançámos permite-nos também relativizar o percurso histórico que estamos a fazer como família, para deixar de pretender das relações interpessoais uma perfeição, uma pureza de intenções e uma coerência que só poderemos encontrar no Reino definitivo. Além disso, impede-nos de julgar com dureza aqueles que vivem em condições de grande fragilidade. Todos somos chamados a manter viva a tensão para algo mais além de nós mesmos e dos nossos limites, e cada família deve viver neste estímulo constante. </a:t>
            </a:r>
            <a:r>
              <a:rPr lang="pt-PT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Avancemos, famílias; continuemos a caminhar!</a:t>
            </a:r>
            <a:r>
              <a:rPr lang="pt-PT" sz="2000" dirty="0"/>
              <a:t> Aquilo que se nos promete é sempre mais. Não percamos a esperança por causa dos nossos limites, mas também não renunciemos a procurar a plenitude de amor e comunhão que nos foi prometida</a:t>
            </a:r>
            <a:r>
              <a:rPr lang="pt-PT" sz="2000" dirty="0" smtClean="0"/>
              <a:t>.” </a:t>
            </a:r>
            <a:r>
              <a:rPr lang="pt-PT" sz="1400" dirty="0" smtClean="0"/>
              <a:t>(AL 325)</a:t>
            </a:r>
            <a:endParaRPr lang="pt-PT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24</a:t>
            </a:fld>
            <a:endParaRPr lang="pt-PT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69127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notas conclusivas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9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364345"/>
            <a:ext cx="10698838" cy="3245623"/>
          </a:xfrm>
        </p:spPr>
        <p:txBody>
          <a:bodyPr>
            <a:normAutofit/>
          </a:bodyPr>
          <a:lstStyle/>
          <a:p>
            <a:pPr marL="201168" lvl="1" indent="0" algn="just">
              <a:lnSpc>
                <a:spcPts val="35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t-PT" sz="2000" dirty="0" smtClean="0"/>
              <a:t>“</a:t>
            </a:r>
            <a:r>
              <a:rPr lang="pt-PT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Devemos </a:t>
            </a:r>
            <a:r>
              <a:rPr lang="pt-PT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[…] redescobrir e anunciar o Evangelho da família em toda a sua beleza. A verdade convence mediante a sua beleza</a:t>
            </a:r>
            <a:r>
              <a:rPr lang="pt-PT" sz="2000" dirty="0"/>
              <a:t>. Devemos contribuir, através das palavras e dos factos, para que as pessoas encontrem a felicidade na família e desse modo possam dar às outras famílias testemunho dessa sua alegria. Devemos entender de novo a família como Igreja doméstica, fazer dela a via privilegiada da nova evangelização e da renovação da Igreja, uma Igreja que caminha ao lado das pessoas e com as pessoas.</a:t>
            </a:r>
            <a:r>
              <a:rPr lang="pt-PT" sz="2000" dirty="0" smtClean="0"/>
              <a:t>.” </a:t>
            </a:r>
            <a:r>
              <a:rPr lang="pt-PT" sz="1400" dirty="0" smtClean="0"/>
              <a:t>(</a:t>
            </a:r>
            <a:r>
              <a:rPr lang="pt-PT" sz="1400" dirty="0" smtClean="0"/>
              <a:t>Walter </a:t>
            </a:r>
            <a:r>
              <a:rPr lang="pt-PT" sz="1400" dirty="0" err="1" smtClean="0"/>
              <a:t>Kasper</a:t>
            </a:r>
            <a:r>
              <a:rPr lang="pt-PT" sz="1400" dirty="0" smtClean="0"/>
              <a:t>, O Evangelho da família, Paulinas, Prior Velho 2014, 49.</a:t>
            </a:r>
            <a:r>
              <a:rPr lang="pt-PT" sz="1400" dirty="0" smtClean="0"/>
              <a:t>)</a:t>
            </a:r>
            <a:endParaRPr lang="pt-PT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25</a:t>
            </a:fld>
            <a:endParaRPr lang="pt-PT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13645" y="498800"/>
            <a:ext cx="6912766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notas conclusivas </a:t>
            </a:r>
            <a:endParaRPr lang="pt-PT" sz="2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1860" y="2552341"/>
            <a:ext cx="9516536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Obrigado </a:t>
            </a:r>
            <a:r>
              <a:rPr lang="pt-PT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pela</a:t>
            </a:r>
            <a:r>
              <a:rPr lang="pt-PT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vossa atenção</a:t>
            </a:r>
            <a:endParaRPr lang="pt-PT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5041" y="257180"/>
            <a:ext cx="2062159" cy="11103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1379" y="4660439"/>
            <a:ext cx="8857016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r>
              <a:rPr lang="pt-PT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juanamb@ft.lisboa.ucp.pt</a:t>
            </a:r>
            <a:endParaRPr lang="pt-PT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805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3645" y="2137850"/>
            <a:ext cx="10666545" cy="3452246"/>
          </a:xfrm>
        </p:spPr>
        <p:txBody>
          <a:bodyPr>
            <a:normAutofit/>
          </a:bodyPr>
          <a:lstStyle/>
          <a:p>
            <a:pPr marL="1588" indent="15875" algn="just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pt-PT" dirty="0"/>
              <a:t> “Quando a </a:t>
            </a:r>
            <a:r>
              <a:rPr lang="pt-PT" i="1" dirty="0"/>
              <a:t>escatologia</a:t>
            </a:r>
            <a:r>
              <a:rPr lang="pt-PT" dirty="0"/>
              <a:t> (história, utopia, Reino de Deus, etc.) entra em crise, faz ato de presença o </a:t>
            </a:r>
            <a:r>
              <a:rPr lang="pt-PT" i="1" dirty="0"/>
              <a:t>apocalipse</a:t>
            </a:r>
            <a:r>
              <a:rPr lang="pt-PT" dirty="0"/>
              <a:t> (o fracasso dos projetos de futuro, a angústia existencial), e quando o apocalipse começa a ser insuportável, com o evidente perigo de provocar os maiores desajustamentos psíquicos, então surge o universo da gnose (a emigração interior, a cultura do eu, o espiritualismo, </a:t>
            </a:r>
            <a:r>
              <a:rPr lang="pt-PT" dirty="0" err="1"/>
              <a:t>etc</a:t>
            </a:r>
            <a:r>
              <a:rPr lang="pt-PT" dirty="0"/>
              <a:t>).”</a:t>
            </a:r>
          </a:p>
          <a:p>
            <a:pPr marL="1076325" algn="r">
              <a:buNone/>
              <a:tabLst>
                <a:tab pos="6454775" algn="l"/>
              </a:tabLst>
            </a:pPr>
            <a:r>
              <a:rPr lang="pt-PT" sz="1200" dirty="0"/>
              <a:t>Jacob </a:t>
            </a:r>
            <a:r>
              <a:rPr lang="pt-PT" sz="1200" dirty="0" err="1"/>
              <a:t>Taubes</a:t>
            </a:r>
            <a:r>
              <a:rPr lang="pt-PT" sz="1200" dirty="0"/>
              <a:t> (+ 1987) citado por </a:t>
            </a:r>
            <a:r>
              <a:rPr lang="pt-PT" sz="1200" dirty="0" err="1"/>
              <a:t>Lluis</a:t>
            </a:r>
            <a:r>
              <a:rPr lang="pt-PT" sz="1200" dirty="0"/>
              <a:t> </a:t>
            </a:r>
            <a:r>
              <a:rPr lang="pt-PT" sz="1200" dirty="0" err="1"/>
              <a:t>Duch</a:t>
            </a:r>
            <a:r>
              <a:rPr lang="pt-PT" sz="1200" dirty="0"/>
              <a:t>, </a:t>
            </a:r>
            <a:r>
              <a:rPr lang="pt-PT" sz="1200" i="1" dirty="0" err="1"/>
              <a:t>Reflexions</a:t>
            </a:r>
            <a:r>
              <a:rPr lang="pt-PT" sz="1200" i="1" dirty="0"/>
              <a:t> sobre el </a:t>
            </a:r>
            <a:r>
              <a:rPr lang="pt-PT" sz="1200" i="1" dirty="0" err="1"/>
              <a:t>futur</a:t>
            </a:r>
            <a:r>
              <a:rPr lang="pt-PT" sz="1200" i="1" dirty="0"/>
              <a:t> </a:t>
            </a:r>
            <a:r>
              <a:rPr lang="pt-PT" sz="1200" i="1" dirty="0" err="1"/>
              <a:t>del</a:t>
            </a:r>
            <a:r>
              <a:rPr lang="pt-PT" sz="1200" i="1" dirty="0"/>
              <a:t> </a:t>
            </a:r>
            <a:r>
              <a:rPr lang="pt-PT" sz="1200" i="1" dirty="0" err="1"/>
              <a:t>cristianisme</a:t>
            </a:r>
            <a:r>
              <a:rPr lang="pt-PT" sz="1200" dirty="0"/>
              <a:t>, PAM, Montserrat 1997, 52-53.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3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5417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introdução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76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3645" y="2367498"/>
            <a:ext cx="10657118" cy="3184890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 Verdadeiramente </a:t>
            </a:r>
            <a:r>
              <a:rPr lang="pt-PT" dirty="0"/>
              <a:t>estamos a presenciar «o fim de um mundo</a:t>
            </a:r>
            <a:r>
              <a:rPr lang="pt-PT" dirty="0" smtClean="0"/>
              <a:t>».</a:t>
            </a:r>
            <a:endParaRPr lang="pt-PT" dirty="0"/>
          </a:p>
          <a:p>
            <a:pPr lvl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/>
              <a:t>O paradigma antigo já não serve e ainda não temos verdadeiramente o novo.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 Mas </a:t>
            </a:r>
            <a:r>
              <a:rPr lang="pt-PT" dirty="0"/>
              <a:t>este é o tempo oportuno:</a:t>
            </a:r>
          </a:p>
          <a:p>
            <a:pPr lvl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/>
              <a:t>Para sermos protagonistas da elaboração de um novo paradigma.</a:t>
            </a:r>
          </a:p>
          <a:p>
            <a:pPr lvl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pt-PT" sz="2000" dirty="0"/>
              <a:t>Para ajudarmos a edificar «um novo mundo».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4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5417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introdução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57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3645" y="2177306"/>
            <a:ext cx="10698838" cy="3683718"/>
          </a:xfrm>
        </p:spPr>
        <p:txBody>
          <a:bodyPr>
            <a:normAutofit/>
          </a:bodyPr>
          <a:lstStyle/>
          <a:p>
            <a:pPr marL="1588" indent="15875" algn="just">
              <a:lnSpc>
                <a:spcPts val="4000"/>
              </a:lnSpc>
              <a:buNone/>
            </a:pPr>
            <a:r>
              <a:rPr lang="pt-PT" dirty="0"/>
              <a:t> “O grande risco do mundo atual, com a sua múltipla e avassaladora oferta de consumo, é uma tristeza individualista que brota do coração comodista e mesquinho, da busca desordenada de prazeres superficiais, da consciência isolada. Quando a vida interior se fecha nos próprios interesses, deixa de haver espaço para os outros, já não entram os pobres, já não se ouve a voz de Deus, já não se goza da doce alegria do seu amor, nem fervilha o entusiasmo de fazer o bem. </a:t>
            </a:r>
            <a:r>
              <a:rPr lang="pt-PT" dirty="0" smtClean="0"/>
              <a:t>[…].”  </a:t>
            </a:r>
            <a:r>
              <a:rPr lang="pt-PT" sz="1400" i="1" dirty="0" smtClean="0"/>
              <a:t>EG</a:t>
            </a:r>
            <a:r>
              <a:rPr lang="pt-PT" sz="1400" dirty="0"/>
              <a:t>, 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5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5417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introdução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58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28810" y="1962823"/>
            <a:ext cx="10642294" cy="4063404"/>
          </a:xfrm>
        </p:spPr>
        <p:txBody>
          <a:bodyPr>
            <a:noAutofit/>
          </a:bodyPr>
          <a:lstStyle/>
          <a:p>
            <a:pPr marL="180975" lvl="1" indent="-1588" algn="just">
              <a:lnSpc>
                <a:spcPts val="4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pt-PT" sz="2000" dirty="0"/>
              <a:t>“A proposta é viver a um nível superior, mas não com menor intensidade: «Na doação, a vida se fortalece; e se enfraquece no comodismo e no isolamento. De facto, os que mais desfrutam da vida são os que deixam a segurança da margem e se apaixonam pela missão de comunicar a vida aos demais.» Quando a Igreja faz apelo ao compromisso evangelizador, não faz mais do que indicar aos cristãos o verdadeiro dinamismo da realização pessoal: «Aqui descobrimos outra profunda lei da realidade: “A vida alcança-se e amadurece à medida que é entregue para dar vida aos outros.” Isto é, definitivamente, a missão».” </a:t>
            </a:r>
            <a:r>
              <a:rPr lang="pt-PT" sz="1400" i="1" spc="-100" dirty="0" smtClean="0"/>
              <a:t>EG</a:t>
            </a:r>
            <a:r>
              <a:rPr lang="pt-PT" sz="1400" i="1" spc="-100" dirty="0"/>
              <a:t>,</a:t>
            </a:r>
            <a:r>
              <a:rPr lang="pt-PT" sz="1400" spc="-100" dirty="0"/>
              <a:t> 10</a:t>
            </a:r>
          </a:p>
          <a:p>
            <a:pPr marL="342900" lvl="1" indent="-342900">
              <a:spcBef>
                <a:spcPts val="0"/>
              </a:spcBef>
              <a:spcAft>
                <a:spcPts val="1800"/>
              </a:spcAft>
              <a:buNone/>
            </a:pPr>
            <a:endParaRPr lang="pt-PT" spc="-1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16972-A161-4AFD-8A3B-441B26104657}" type="slidenum">
              <a:rPr lang="pt-PT" smtClean="0"/>
              <a:pPr/>
              <a:t>6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5417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modo de introdução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5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7703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itinerário – Uma ‘estratégia’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1828799"/>
            <a:ext cx="10698838" cy="4832995"/>
          </a:xfrm>
        </p:spPr>
        <p:txBody>
          <a:bodyPr>
            <a:normAutofit/>
          </a:bodyPr>
          <a:lstStyle/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/>
              <a:t> Exortação Apostólica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Evangelii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Gaudium</a:t>
            </a:r>
            <a:r>
              <a:rPr lang="pt-PT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dirty="0"/>
              <a:t>(24/11/2013</a:t>
            </a:r>
            <a:r>
              <a:rPr lang="pt-PT" dirty="0" smtClean="0"/>
              <a:t>).</a:t>
            </a:r>
          </a:p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 smtClean="0"/>
              <a:t> Carta </a:t>
            </a:r>
            <a:r>
              <a:rPr lang="pt-PT" dirty="0"/>
              <a:t>Encíclica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Laudato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si’</a:t>
            </a:r>
            <a:r>
              <a:rPr lang="pt-PT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dirty="0"/>
              <a:t>(24/05/2015</a:t>
            </a:r>
            <a:r>
              <a:rPr lang="pt-PT" dirty="0" smtClean="0"/>
              <a:t>).</a:t>
            </a:r>
          </a:p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 smtClean="0"/>
              <a:t> Bula </a:t>
            </a:r>
            <a:r>
              <a:rPr lang="pt-PT" dirty="0"/>
              <a:t>de proclamação do Jubileu Extraordinário da Misericórdia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Misericordiae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vultus</a:t>
            </a:r>
            <a:r>
              <a:rPr lang="pt-PT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dirty="0"/>
              <a:t>(11/04/2015</a:t>
            </a:r>
            <a:r>
              <a:rPr lang="pt-PT" dirty="0" smtClean="0"/>
              <a:t>); Carta </a:t>
            </a:r>
            <a:r>
              <a:rPr lang="pt-PT" dirty="0"/>
              <a:t>Apostólica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Misericordiae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misera</a:t>
            </a:r>
            <a:r>
              <a:rPr lang="pt-PT" dirty="0"/>
              <a:t>, dada em Roma, no Domingo de Cristo Rei, por ocasião do encerramento do Jubileu Extraordinário da Misericórdia (20/11/2016</a:t>
            </a:r>
            <a:r>
              <a:rPr lang="pt-PT" dirty="0" smtClean="0"/>
              <a:t>).</a:t>
            </a:r>
          </a:p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/>
              <a:t> Exortação Apostólica Pós-Sinodal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Amoris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Laetitia</a:t>
            </a:r>
            <a:r>
              <a:rPr lang="pt-PT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dirty="0"/>
              <a:t>(19/03/2016</a:t>
            </a:r>
            <a:r>
              <a:rPr lang="pt-PT" dirty="0" smtClean="0"/>
              <a:t>).</a:t>
            </a:r>
          </a:p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/>
              <a:t>XV Assembleia Geral Ordinária do Sínodo dos Bispos sobre </a:t>
            </a:r>
            <a:r>
              <a:rPr lang="pt-PT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jovens a fé e o discernimento vocacional</a:t>
            </a:r>
            <a:r>
              <a:rPr lang="pt-PT" i="1" dirty="0"/>
              <a:t> </a:t>
            </a:r>
            <a:r>
              <a:rPr lang="pt-PT" dirty="0"/>
              <a:t>(Outubro de 2018</a:t>
            </a:r>
            <a:r>
              <a:rPr lang="pt-PT" dirty="0" smtClean="0"/>
              <a:t>).</a:t>
            </a:r>
          </a:p>
          <a:p>
            <a:pPr marL="263525" indent="-263525" algn="just">
              <a:lnSpc>
                <a:spcPts val="2500"/>
              </a:lnSpc>
              <a:spcBef>
                <a:spcPts val="0"/>
              </a:spcBef>
              <a:spcAft>
                <a:spcPts val="18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pt-PT" dirty="0"/>
              <a:t>Carta do papa Francisco para o IX encontro mundial das famílias sobre o tema: </a:t>
            </a:r>
            <a:r>
              <a:rPr lang="pt-P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 Evangelho da Família: Alegria para o mundo”. </a:t>
            </a:r>
            <a:r>
              <a:rPr lang="pt-PT" dirty="0"/>
              <a:t>(Dublim, 21-26 de Agosto de 2018</a:t>
            </a:r>
            <a:r>
              <a:rPr lang="pt-PT" dirty="0" smtClean="0"/>
              <a:t>).</a:t>
            </a:r>
            <a:endParaRPr lang="pt-PT" dirty="0"/>
          </a:p>
          <a:p>
            <a:pPr marL="0" indent="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800" dirty="0"/>
          </a:p>
          <a:p>
            <a:pPr marL="0" indent="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800" dirty="0"/>
          </a:p>
          <a:p>
            <a:pPr marL="0" indent="0" algn="just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800" dirty="0"/>
          </a:p>
          <a:p>
            <a:pPr marL="0" indent="0" algn="just">
              <a:lnSpc>
                <a:spcPts val="3500"/>
              </a:lnSpc>
              <a:spcBef>
                <a:spcPts val="0"/>
              </a:spcBef>
              <a:spcAft>
                <a:spcPts val="18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800" dirty="0"/>
          </a:p>
          <a:p>
            <a:pPr marL="0" indent="0" algn="just">
              <a:lnSpc>
                <a:spcPts val="3500"/>
              </a:lnSpc>
              <a:spcBef>
                <a:spcPts val="0"/>
              </a:spcBef>
              <a:spcAft>
                <a:spcPts val="18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1050" dirty="0"/>
          </a:p>
          <a:p>
            <a:pPr marL="0" indent="0" algn="just">
              <a:lnSpc>
                <a:spcPts val="3500"/>
              </a:lnSpc>
              <a:spcBef>
                <a:spcPts val="0"/>
              </a:spcBef>
              <a:spcAft>
                <a:spcPts val="1800"/>
              </a:spcAft>
              <a:buClr>
                <a:srgbClr val="C94D15"/>
              </a:buClr>
              <a:buFont typeface="Wingdings" pitchFamily="2" charset="2"/>
              <a:buChar char="Ø"/>
            </a:pPr>
            <a:endParaRPr lang="pt-PT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7</a:t>
            </a:fld>
            <a:endParaRPr lang="pt-P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076327"/>
            <a:ext cx="10698838" cy="3683450"/>
          </a:xfrm>
        </p:spPr>
        <p:txBody>
          <a:bodyPr>
            <a:normAutofit/>
          </a:bodyPr>
          <a:lstStyle/>
          <a:p>
            <a:pPr marL="785812" indent="-342900" algn="just">
              <a:lnSpc>
                <a:spcPts val="4000"/>
              </a:lnSpc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pt-PT" sz="2000" dirty="0" smtClean="0"/>
              <a:t>“[…] </a:t>
            </a:r>
            <a:r>
              <a:rPr lang="pt-PT" dirty="0"/>
              <a:t>Seria possível questionar-se: o Evangelho continua a ser alegria para o mundo? E mais ainda: a família continua a ser uma boa notícia para o mundo de </a:t>
            </a:r>
            <a:r>
              <a:rPr lang="pt-PT" dirty="0" smtClean="0"/>
              <a:t>hoje?</a:t>
            </a:r>
          </a:p>
          <a:p>
            <a:pPr marL="785812" indent="-342900" algn="just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t-PT" dirty="0" smtClean="0"/>
              <a:t>Estou </a:t>
            </a:r>
            <a:r>
              <a:rPr lang="pt-PT" dirty="0"/>
              <a:t>convicto que sim! E este «sim» encontra-se firmemente fundado no desígnio de Deus. </a:t>
            </a:r>
            <a:r>
              <a:rPr lang="pt-PT" dirty="0" smtClean="0"/>
              <a:t>[…]. […] a </a:t>
            </a:r>
            <a:r>
              <a:rPr lang="pt-PT" dirty="0"/>
              <a:t>família é o «sim» do Deus Amor. Somente a partir do amor a família pode manifestar, propagar e regenerar o amor de Deus no mundo. Sem o amor não podemos viver como filhos de Deus, nem como cônjuges, pais e irmãos</a:t>
            </a:r>
            <a:r>
              <a:rPr lang="pt-PT" dirty="0" smtClean="0"/>
              <a:t>.”</a:t>
            </a: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8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7703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itinerário – Uma ‘estratégia’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66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45" y="2142309"/>
            <a:ext cx="10698838" cy="3871992"/>
          </a:xfrm>
        </p:spPr>
        <p:txBody>
          <a:bodyPr>
            <a:normAutofit/>
          </a:bodyPr>
          <a:lstStyle/>
          <a:p>
            <a:pPr algn="just">
              <a:lnSpc>
                <a:spcPts val="4000"/>
              </a:lnSpc>
              <a:buFont typeface="Wingdings" panose="05000000000000000000" pitchFamily="2" charset="2"/>
              <a:buChar char="§"/>
            </a:pPr>
            <a:r>
              <a:rPr lang="pt-PT" sz="2000" dirty="0" smtClean="0"/>
              <a:t> “</a:t>
            </a:r>
            <a:r>
              <a:rPr lang="pt-PT" dirty="0"/>
              <a:t>Sonho uma Igreja em saída, não </a:t>
            </a:r>
            <a:r>
              <a:rPr lang="pt-PT" dirty="0" err="1"/>
              <a:t>autorreferencial</a:t>
            </a:r>
            <a:r>
              <a:rPr lang="pt-PT" dirty="0"/>
              <a:t>, uma Igreja que não passe distante das feridas do homem, uma Igreja misericordiosa que anuncie o coração da revelação de Deus Amor, que é a misericórdia. É esta mesma misericórdia que nos renova no amor; e sabemos que as famílias cristãs são lugares de misericórdia e testemunhas de misericórdia; depois do Jubileu extraordinário elas sê-lo-ão ainda mais, e o Encontro de Dublim poderá oferecer sinais concretos disto.</a:t>
            </a:r>
          </a:p>
          <a:p>
            <a:pPr algn="just">
              <a:lnSpc>
                <a:spcPts val="4000"/>
              </a:lnSpc>
              <a:buFont typeface="Wingdings" panose="05000000000000000000" pitchFamily="2" charset="2"/>
              <a:buChar char="§"/>
            </a:pPr>
            <a:r>
              <a:rPr lang="pt-PT" dirty="0" smtClean="0"/>
              <a:t> Por </a:t>
            </a:r>
            <a:r>
              <a:rPr lang="pt-PT" dirty="0"/>
              <a:t>conseguinte, eu convido a Igreja inteira a ter presentes estas indicações na sua preparação pastoral em vista do próximo Encontro Mundial</a:t>
            </a:r>
            <a:r>
              <a:rPr lang="pt-PT" dirty="0" smtClean="0"/>
              <a:t>.”</a:t>
            </a:r>
            <a:endParaRPr lang="pt-PT" dirty="0"/>
          </a:p>
          <a:p>
            <a:pPr marL="442912" indent="0" algn="just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6F698-87B9-4FB8-ABB5-A61B30BF2F1F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06" y="6084711"/>
            <a:ext cx="2182879" cy="57708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3645" y="489373"/>
            <a:ext cx="7703598" cy="804704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t-PT" sz="4400" b="1" i="1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 itinerário – Uma ‘estratégia’</a:t>
            </a:r>
            <a:endParaRPr lang="pt-PT" sz="4400" b="1" i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5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2028</TotalTime>
  <Words>2531</Words>
  <Application>Microsoft Office PowerPoint</Application>
  <PresentationFormat>Widescreen</PresentationFormat>
  <Paragraphs>147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Retrospect</vt:lpstr>
      <vt:lpstr>PowerPoint Presentation</vt:lpstr>
      <vt:lpstr>A modo de introdução</vt:lpstr>
      <vt:lpstr>A modo de introdução</vt:lpstr>
      <vt:lpstr>A modo de introdução</vt:lpstr>
      <vt:lpstr>A modo de introdução</vt:lpstr>
      <vt:lpstr>A modo de introdução</vt:lpstr>
      <vt:lpstr>Um itinerário – Uma ‘estratégia’</vt:lpstr>
      <vt:lpstr>Um itinerário – Uma ‘estratégia’</vt:lpstr>
      <vt:lpstr>Um itinerário – Uma ‘estratégia’</vt:lpstr>
      <vt:lpstr>O Evangelho da Família</vt:lpstr>
      <vt:lpstr>O Evangelho …</vt:lpstr>
      <vt:lpstr> … da Família</vt:lpstr>
      <vt:lpstr>Redescobrir o Evangelho da Família</vt:lpstr>
      <vt:lpstr>Redescobrir o Evangelho da Família</vt:lpstr>
      <vt:lpstr>Viver o Evangelho da Família</vt:lpstr>
      <vt:lpstr>Viver o Evangelho da Família</vt:lpstr>
      <vt:lpstr>Anunciar o Evangelho da Família </vt:lpstr>
      <vt:lpstr>Anunciar o Evangelho da Família </vt:lpstr>
      <vt:lpstr>Anunciar o Evangelho da Família </vt:lpstr>
      <vt:lpstr>Anunciar o Evangelho da Família </vt:lpstr>
      <vt:lpstr>Anunciar o Evangelho da Família </vt:lpstr>
      <vt:lpstr>Anunciar o Evangelho da Família </vt:lpstr>
      <vt:lpstr>A modo de notas conclusivas </vt:lpstr>
      <vt:lpstr>A modo de notas conclusivas </vt:lpstr>
      <vt:lpstr>A modo de notas conclusivas </vt:lpstr>
      <vt:lpstr>PowerPoint Presentation</vt:lpstr>
    </vt:vector>
  </TitlesOfParts>
  <Company>Universidade Católica Portuguesa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Francisco Garcia Ambrosio</dc:creator>
  <cp:lastModifiedBy>Juan Francisco Garcia Ambrosio</cp:lastModifiedBy>
  <cp:revision>140</cp:revision>
  <dcterms:created xsi:type="dcterms:W3CDTF">2017-01-27T15:23:47Z</dcterms:created>
  <dcterms:modified xsi:type="dcterms:W3CDTF">2017-11-10T13:35:37Z</dcterms:modified>
</cp:coreProperties>
</file>